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642"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BF223-C492-491D-875E-9BD817CABA4F}" type="datetimeFigureOut">
              <a:rPr lang="en-US" smtClean="0"/>
              <a:t>5/16/2015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0E9398-66E8-4817-A164-C2E56E19BA47}" type="slidenum">
              <a:rPr lang="en-US" smtClean="0"/>
              <a:t>‹#›</a:t>
            </a:fld>
            <a:endParaRPr lang="en-US"/>
          </a:p>
        </p:txBody>
      </p:sp>
    </p:spTree>
    <p:extLst>
      <p:ext uri="{BB962C8B-B14F-4D97-AF65-F5344CB8AC3E}">
        <p14:creationId xmlns:p14="http://schemas.microsoft.com/office/powerpoint/2010/main" val="2384484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F5F06CD6-F5E6-4E90-8B3F-015DEEBD2724}" type="datetime1">
              <a:rPr lang="en-US"/>
              <a:pPr/>
              <a:t>5/16/2015</a:t>
            </a:fld>
            <a:endParaRPr lang="en-US"/>
          </a:p>
        </p:txBody>
      </p:sp>
      <p:sp>
        <p:nvSpPr>
          <p:cNvPr id="7" name="Rectangle 13"/>
          <p:cNvSpPr>
            <a:spLocks noGrp="1" noChangeArrowheads="1"/>
          </p:cNvSpPr>
          <p:nvPr>
            <p:ph type="sldNum" sz="quarter" idx="5"/>
          </p:nvPr>
        </p:nvSpPr>
        <p:spPr>
          <a:ln/>
        </p:spPr>
        <p:txBody>
          <a:bodyPr/>
          <a:lstStyle/>
          <a:p>
            <a:fld id="{C5BC277C-B02E-4AD5-B663-C6A04FBF2E29}" type="slidenum">
              <a:rPr lang="en-US"/>
              <a:pPr/>
              <a:t>1</a:t>
            </a:fld>
            <a:endParaRPr lang="en-US"/>
          </a:p>
        </p:txBody>
      </p:sp>
      <p:sp>
        <p:nvSpPr>
          <p:cNvPr id="378882" name="Rectangle 2"/>
          <p:cNvSpPr>
            <a:spLocks noGrp="1" noRot="1" noChangeAspect="1" noChangeArrowheads="1" noTextEdit="1"/>
          </p:cNvSpPr>
          <p:nvPr>
            <p:ph type="sldImg"/>
          </p:nvPr>
        </p:nvSpPr>
        <p:spPr>
          <a:ln/>
        </p:spPr>
      </p:sp>
      <p:sp>
        <p:nvSpPr>
          <p:cNvPr id="378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14739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0E9398-66E8-4817-A164-C2E56E19BA47}" type="slidenum">
              <a:rPr lang="en-US" smtClean="0"/>
              <a:t>2</a:t>
            </a:fld>
            <a:endParaRPr lang="en-US"/>
          </a:p>
        </p:txBody>
      </p:sp>
    </p:spTree>
    <p:extLst>
      <p:ext uri="{BB962C8B-B14F-4D97-AF65-F5344CB8AC3E}">
        <p14:creationId xmlns:p14="http://schemas.microsoft.com/office/powerpoint/2010/main" val="2672282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May 19, 2015</a:t>
            </a:r>
            <a:endParaRPr lang="en-US"/>
          </a:p>
        </p:txBody>
      </p:sp>
      <p:sp>
        <p:nvSpPr>
          <p:cNvPr id="19" name="Footer Placeholder 18"/>
          <p:cNvSpPr>
            <a:spLocks noGrp="1"/>
          </p:cNvSpPr>
          <p:nvPr>
            <p:ph type="ftr" sz="quarter" idx="11"/>
          </p:nvPr>
        </p:nvSpPr>
        <p:spPr/>
        <p:txBody>
          <a:bodyPr/>
          <a:lstStyle/>
          <a:p>
            <a:r>
              <a:rPr lang="en-US" smtClean="0"/>
              <a:t>SPH 247 Statistical Analysis of Laboratory Data</a:t>
            </a:r>
            <a:endParaRPr lang="en-US"/>
          </a:p>
        </p:txBody>
      </p:sp>
      <p:sp>
        <p:nvSpPr>
          <p:cNvPr id="27" name="Slide Number Placeholder 26"/>
          <p:cNvSpPr>
            <a:spLocks noGrp="1"/>
          </p:cNvSpPr>
          <p:nvPr>
            <p:ph type="sldNum" sz="quarter" idx="12"/>
          </p:nvPr>
        </p:nvSpPr>
        <p:spPr/>
        <p:txBody>
          <a:bodyPr/>
          <a:lstStyle/>
          <a:p>
            <a:fld id="{67C770FC-210C-443F-8442-C8D6040E686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May 19, 2015</a:t>
            </a:r>
            <a:endParaRPr lang="en-US"/>
          </a:p>
        </p:txBody>
      </p:sp>
      <p:sp>
        <p:nvSpPr>
          <p:cNvPr id="6" name="Footer Placeholder 5"/>
          <p:cNvSpPr>
            <a:spLocks noGrp="1"/>
          </p:cNvSpPr>
          <p:nvPr>
            <p:ph type="ftr" sz="quarter" idx="11"/>
          </p:nvPr>
        </p:nvSpPr>
        <p:spPr/>
        <p:txBody>
          <a:bodyPr/>
          <a:lstStyle/>
          <a:p>
            <a:r>
              <a:rPr lang="en-US" smtClean="0"/>
              <a:t>SPH 247 Statistical Analysis of Laboratory Data</a:t>
            </a:r>
            <a:endParaRPr lang="en-US"/>
          </a:p>
        </p:txBody>
      </p:sp>
      <p:sp>
        <p:nvSpPr>
          <p:cNvPr id="7" name="Slide Number Placeholder 6"/>
          <p:cNvSpPr>
            <a:spLocks noGrp="1"/>
          </p:cNvSpPr>
          <p:nvPr>
            <p:ph type="sldNum" sz="quarter" idx="12"/>
          </p:nvPr>
        </p:nvSpPr>
        <p:spPr/>
        <p:txBody>
          <a:bodyPr/>
          <a:lstStyle/>
          <a:p>
            <a:fld id="{67C770FC-210C-443F-8442-C8D6040E68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May 19, 2015</a:t>
            </a:r>
            <a:endParaRPr lang="en-US"/>
          </a:p>
        </p:txBody>
      </p:sp>
      <p:sp>
        <p:nvSpPr>
          <p:cNvPr id="8" name="Footer Placeholder 7"/>
          <p:cNvSpPr>
            <a:spLocks noGrp="1"/>
          </p:cNvSpPr>
          <p:nvPr>
            <p:ph type="ftr" sz="quarter" idx="11"/>
          </p:nvPr>
        </p:nvSpPr>
        <p:spPr/>
        <p:txBody>
          <a:bodyPr/>
          <a:lstStyle/>
          <a:p>
            <a:r>
              <a:rPr lang="en-US" smtClean="0"/>
              <a:t>SPH 247 Statistical Analysis of Laboratory Data</a:t>
            </a:r>
            <a:endParaRPr lang="en-US"/>
          </a:p>
        </p:txBody>
      </p:sp>
      <p:sp>
        <p:nvSpPr>
          <p:cNvPr id="9" name="Slide Number Placeholder 8"/>
          <p:cNvSpPr>
            <a:spLocks noGrp="1"/>
          </p:cNvSpPr>
          <p:nvPr>
            <p:ph type="sldNum" sz="quarter" idx="12"/>
          </p:nvPr>
        </p:nvSpPr>
        <p:spPr/>
        <p:txBody>
          <a:bodyPr/>
          <a:lstStyle/>
          <a:p>
            <a:fld id="{67C770FC-210C-443F-8442-C8D6040E68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May 19, 2015</a:t>
            </a:r>
            <a:endParaRPr lang="en-US"/>
          </a:p>
        </p:txBody>
      </p:sp>
      <p:sp>
        <p:nvSpPr>
          <p:cNvPr id="4" name="Footer Placeholder 3"/>
          <p:cNvSpPr>
            <a:spLocks noGrp="1"/>
          </p:cNvSpPr>
          <p:nvPr>
            <p:ph type="ftr" sz="quarter" idx="11"/>
          </p:nvPr>
        </p:nvSpPr>
        <p:spPr/>
        <p:txBody>
          <a:bodyPr/>
          <a:lstStyle/>
          <a:p>
            <a:r>
              <a:rPr lang="en-US" smtClean="0"/>
              <a:t>SPH 247 Statistical Analysis of Laboratory Data</a:t>
            </a:r>
            <a:endParaRPr lang="en-US"/>
          </a:p>
        </p:txBody>
      </p:sp>
      <p:sp>
        <p:nvSpPr>
          <p:cNvPr id="5" name="Slide Number Placeholder 4"/>
          <p:cNvSpPr>
            <a:spLocks noGrp="1"/>
          </p:cNvSpPr>
          <p:nvPr>
            <p:ph type="sldNum" sz="quarter" idx="12"/>
          </p:nvPr>
        </p:nvSpPr>
        <p:spPr/>
        <p:txBody>
          <a:bodyPr/>
          <a:lstStyle/>
          <a:p>
            <a:fld id="{67C770FC-210C-443F-8442-C8D6040E68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19, 2015</a:t>
            </a:r>
            <a:endParaRPr lang="en-US"/>
          </a:p>
        </p:txBody>
      </p:sp>
      <p:sp>
        <p:nvSpPr>
          <p:cNvPr id="3" name="Footer Placeholder 2"/>
          <p:cNvSpPr>
            <a:spLocks noGrp="1"/>
          </p:cNvSpPr>
          <p:nvPr>
            <p:ph type="ftr" sz="quarter" idx="11"/>
          </p:nvPr>
        </p:nvSpPr>
        <p:spPr/>
        <p:txBody>
          <a:bodyPr/>
          <a:lstStyle/>
          <a:p>
            <a:r>
              <a:rPr lang="en-US" smtClean="0"/>
              <a:t>SPH 247 Statistical Analysis of Laboratory Data</a:t>
            </a:r>
            <a:endParaRPr lang="en-US"/>
          </a:p>
        </p:txBody>
      </p:sp>
      <p:sp>
        <p:nvSpPr>
          <p:cNvPr id="4" name="Slide Number Placeholder 3"/>
          <p:cNvSpPr>
            <a:spLocks noGrp="1"/>
          </p:cNvSpPr>
          <p:nvPr>
            <p:ph type="sldNum" sz="quarter" idx="12"/>
          </p:nvPr>
        </p:nvSpPr>
        <p:spPr/>
        <p:txBody>
          <a:bodyPr/>
          <a:lstStyle/>
          <a:p>
            <a:fld id="{67C770FC-210C-443F-8442-C8D6040E68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May 19, 2015</a:t>
            </a:r>
            <a:endParaRPr lang="en-US"/>
          </a:p>
        </p:txBody>
      </p:sp>
      <p:sp>
        <p:nvSpPr>
          <p:cNvPr id="6" name="Footer Placeholder 5"/>
          <p:cNvSpPr>
            <a:spLocks noGrp="1"/>
          </p:cNvSpPr>
          <p:nvPr>
            <p:ph type="ftr" sz="quarter" idx="11"/>
          </p:nvPr>
        </p:nvSpPr>
        <p:spPr/>
        <p:txBody>
          <a:bodyPr/>
          <a:lstStyle/>
          <a:p>
            <a:r>
              <a:rPr lang="en-US" smtClean="0"/>
              <a:t>SPH 247 Statistical Analysis of Laboratory Data</a:t>
            </a:r>
            <a:endParaRPr lang="en-US"/>
          </a:p>
        </p:txBody>
      </p:sp>
      <p:sp>
        <p:nvSpPr>
          <p:cNvPr id="7" name="Slide Number Placeholder 6"/>
          <p:cNvSpPr>
            <a:spLocks noGrp="1"/>
          </p:cNvSpPr>
          <p:nvPr>
            <p:ph type="sldNum" sz="quarter" idx="12"/>
          </p:nvPr>
        </p:nvSpPr>
        <p:spPr/>
        <p:txBody>
          <a:bodyPr/>
          <a:lstStyle/>
          <a:p>
            <a:fld id="{67C770FC-210C-443F-8442-C8D6040E68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May 19, 2015</a:t>
            </a:r>
            <a:endParaRPr lang="en-US"/>
          </a:p>
        </p:txBody>
      </p:sp>
      <p:sp>
        <p:nvSpPr>
          <p:cNvPr id="6" name="Footer Placeholder 5"/>
          <p:cNvSpPr>
            <a:spLocks noGrp="1"/>
          </p:cNvSpPr>
          <p:nvPr>
            <p:ph type="ftr" sz="quarter" idx="11"/>
          </p:nvPr>
        </p:nvSpPr>
        <p:spPr/>
        <p:txBody>
          <a:bodyPr/>
          <a:lstStyle/>
          <a:p>
            <a:r>
              <a:rPr lang="en-US" smtClean="0"/>
              <a:t>SPH 247 Statistical Analysis of Laboratory Data</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7C770FC-210C-443F-8442-C8D6040E686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May 19, 2015</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SPH 247 Statistical Analysis of Laboratory Data</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C770FC-210C-443F-8442-C8D6040E686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ctrTitle"/>
          </p:nvPr>
        </p:nvSpPr>
        <p:spPr>
          <a:xfrm>
            <a:off x="533400" y="1066800"/>
            <a:ext cx="7851648" cy="2971800"/>
          </a:xfrm>
        </p:spPr>
        <p:txBody>
          <a:bodyPr>
            <a:noAutofit/>
          </a:bodyPr>
          <a:lstStyle/>
          <a:p>
            <a:r>
              <a:rPr lang="en-US" sz="4800" dirty="0"/>
              <a:t>Challenges of Using </a:t>
            </a:r>
            <a:br>
              <a:rPr lang="en-US" sz="4800" dirty="0"/>
            </a:br>
            <a:r>
              <a:rPr lang="en-US" sz="4800" dirty="0"/>
              <a:t>High-Throughput Assay Data to Improve Personalized Medicine</a:t>
            </a:r>
          </a:p>
        </p:txBody>
      </p:sp>
      <p:sp>
        <p:nvSpPr>
          <p:cNvPr id="173061" name="Rectangle 5"/>
          <p:cNvSpPr>
            <a:spLocks noGrp="1" noChangeArrowheads="1"/>
          </p:cNvSpPr>
          <p:nvPr>
            <p:ph type="subTitle" idx="1"/>
          </p:nvPr>
        </p:nvSpPr>
        <p:spPr>
          <a:xfrm>
            <a:off x="533400" y="4267200"/>
            <a:ext cx="7854696" cy="1752600"/>
          </a:xfrm>
        </p:spPr>
        <p:txBody>
          <a:bodyPr/>
          <a:lstStyle/>
          <a:p>
            <a:r>
              <a:rPr lang="en-US" dirty="0" smtClean="0"/>
              <a:t>SPH 247</a:t>
            </a:r>
            <a:endParaRPr lang="en-US" dirty="0"/>
          </a:p>
          <a:p>
            <a:r>
              <a:rPr lang="en-US" dirty="0"/>
              <a:t>Statistical Analysis of</a:t>
            </a:r>
          </a:p>
          <a:p>
            <a:r>
              <a:rPr lang="en-US" dirty="0"/>
              <a:t>Laboratory Data</a:t>
            </a:r>
          </a:p>
        </p:txBody>
      </p:sp>
      <p:sp>
        <p:nvSpPr>
          <p:cNvPr id="2" name="Date Placeholder 1"/>
          <p:cNvSpPr>
            <a:spLocks noGrp="1"/>
          </p:cNvSpPr>
          <p:nvPr>
            <p:ph type="dt" sz="half" idx="10"/>
          </p:nvPr>
        </p:nvSpPr>
        <p:spPr/>
        <p:txBody>
          <a:bodyPr/>
          <a:lstStyle/>
          <a:p>
            <a:r>
              <a:rPr lang="en-US" smtClean="0"/>
              <a:t>May 19, 2015</a:t>
            </a:r>
            <a:endParaRPr lang="en-US"/>
          </a:p>
        </p:txBody>
      </p:sp>
      <p:sp>
        <p:nvSpPr>
          <p:cNvPr id="3" name="Footer Placeholder 2"/>
          <p:cNvSpPr>
            <a:spLocks noGrp="1"/>
          </p:cNvSpPr>
          <p:nvPr>
            <p:ph type="ftr" sz="quarter" idx="11"/>
          </p:nvPr>
        </p:nvSpPr>
        <p:spPr/>
        <p:txBody>
          <a:bodyPr/>
          <a:lstStyle/>
          <a:p>
            <a:r>
              <a:rPr lang="en-US" smtClean="0"/>
              <a:t>SPH 247 Statistical Analysis of Laboratory Data</a:t>
            </a:r>
            <a:endParaRPr lang="en-US"/>
          </a:p>
        </p:txBody>
      </p:sp>
      <p:sp>
        <p:nvSpPr>
          <p:cNvPr id="4" name="Slide Number Placeholder 3"/>
          <p:cNvSpPr>
            <a:spLocks noGrp="1"/>
          </p:cNvSpPr>
          <p:nvPr>
            <p:ph type="sldNum" sz="quarter" idx="12"/>
          </p:nvPr>
        </p:nvSpPr>
        <p:spPr/>
        <p:txBody>
          <a:bodyPr/>
          <a:lstStyle/>
          <a:p>
            <a:fld id="{67C770FC-210C-443F-8442-C8D6040E686F}" type="slidenum">
              <a:rPr lang="en-US" smtClean="0"/>
              <a:t>1</a:t>
            </a:fld>
            <a:endParaRPr lang="en-US"/>
          </a:p>
        </p:txBody>
      </p:sp>
    </p:spTree>
    <p:extLst>
      <p:ext uri="{BB962C8B-B14F-4D97-AF65-F5344CB8AC3E}">
        <p14:creationId xmlns:p14="http://schemas.microsoft.com/office/powerpoint/2010/main" val="2361461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r>
              <a:rPr lang="en-US" dirty="0" smtClean="0"/>
              <a:t>What is Needed for Valid Studies</a:t>
            </a:r>
            <a:endParaRPr lang="en-US" dirty="0"/>
          </a:p>
        </p:txBody>
      </p:sp>
      <p:sp>
        <p:nvSpPr>
          <p:cNvPr id="3" name="Content Placeholder 2"/>
          <p:cNvSpPr>
            <a:spLocks noGrp="1"/>
          </p:cNvSpPr>
          <p:nvPr>
            <p:ph idx="1"/>
          </p:nvPr>
        </p:nvSpPr>
        <p:spPr/>
        <p:txBody>
          <a:bodyPr>
            <a:normAutofit/>
          </a:bodyPr>
          <a:lstStyle/>
          <a:p>
            <a:r>
              <a:rPr lang="en-US" dirty="0" smtClean="0"/>
              <a:t>Besides good design, an important contributor to valid studies is good statistical/</a:t>
            </a:r>
            <a:r>
              <a:rPr lang="en-US" dirty="0" err="1" smtClean="0"/>
              <a:t>bioinformatic</a:t>
            </a:r>
            <a:r>
              <a:rPr lang="en-US" dirty="0" smtClean="0"/>
              <a:t> methods.</a:t>
            </a:r>
          </a:p>
          <a:p>
            <a:r>
              <a:rPr lang="en-US" dirty="0" smtClean="0"/>
              <a:t>We know a lot about what not to do (clustering, data mining without consideration of the size of the problem).</a:t>
            </a:r>
          </a:p>
          <a:p>
            <a:r>
              <a:rPr lang="en-US" dirty="0" smtClean="0"/>
              <a:t>We need to put much effort into developing better methods of analysis, so that we can retain the sensitivity of broader methods while avoiding false discoveries as much as possible.</a:t>
            </a:r>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10</a:t>
            </a:fld>
            <a:endParaRPr lang="en-US"/>
          </a:p>
        </p:txBody>
      </p:sp>
    </p:spTree>
    <p:extLst>
      <p:ext uri="{BB962C8B-B14F-4D97-AF65-F5344CB8AC3E}">
        <p14:creationId xmlns:p14="http://schemas.microsoft.com/office/powerpoint/2010/main" val="1900877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Bad Example </a:t>
            </a:r>
            <a:r>
              <a:rPr lang="en-US" smtClean="0"/>
              <a:t>from Duke</a:t>
            </a:r>
            <a:endParaRPr lang="en-US"/>
          </a:p>
        </p:txBody>
      </p:sp>
      <p:sp>
        <p:nvSpPr>
          <p:cNvPr id="3" name="Content Placeholder 2"/>
          <p:cNvSpPr>
            <a:spLocks noGrp="1"/>
          </p:cNvSpPr>
          <p:nvPr>
            <p:ph idx="1"/>
          </p:nvPr>
        </p:nvSpPr>
        <p:spPr/>
        <p:txBody>
          <a:bodyPr>
            <a:normAutofit fontScale="92500" lnSpcReduction="10000"/>
          </a:bodyPr>
          <a:lstStyle/>
          <a:p>
            <a:r>
              <a:rPr lang="en-US" dirty="0" smtClean="0"/>
              <a:t>In 2006, </a:t>
            </a:r>
            <a:r>
              <a:rPr lang="en-US" dirty="0" err="1" smtClean="0"/>
              <a:t>Potti</a:t>
            </a:r>
            <a:r>
              <a:rPr lang="en-US" dirty="0" smtClean="0"/>
              <a:t> et al. introduced a method to combine array studies on the NCI160 cell lines with drug sensitivity assays to derive “signatures” of sensitivity to specific drugs.</a:t>
            </a:r>
          </a:p>
          <a:p>
            <a:r>
              <a:rPr lang="en-US" dirty="0" err="1" smtClean="0"/>
              <a:t>Coombes</a:t>
            </a:r>
            <a:r>
              <a:rPr lang="en-US" dirty="0" smtClean="0"/>
              <a:t>, Wang, and </a:t>
            </a:r>
            <a:r>
              <a:rPr lang="en-US" dirty="0" err="1" smtClean="0"/>
              <a:t>Baggerly</a:t>
            </a:r>
            <a:r>
              <a:rPr lang="en-US" dirty="0" smtClean="0"/>
              <a:t> (2007) at MD Anderson uncovered significant errors in the work, but </a:t>
            </a:r>
            <a:r>
              <a:rPr lang="en-US" dirty="0" err="1" smtClean="0"/>
              <a:t>Potti</a:t>
            </a:r>
            <a:r>
              <a:rPr lang="en-US" dirty="0" smtClean="0"/>
              <a:t> et al. did not acknowledge them, and stuck to their conclusions.</a:t>
            </a:r>
          </a:p>
          <a:p>
            <a:r>
              <a:rPr lang="en-US" dirty="0" smtClean="0"/>
              <a:t>They designed a clinical trial which “assigned </a:t>
            </a:r>
            <a:r>
              <a:rPr lang="en-US" dirty="0"/>
              <a:t>subjects </a:t>
            </a:r>
            <a:r>
              <a:rPr lang="en-US" dirty="0" smtClean="0"/>
              <a:t>to either </a:t>
            </a:r>
            <a:r>
              <a:rPr lang="en-US" dirty="0" err="1"/>
              <a:t>pemetrexed</a:t>
            </a:r>
            <a:r>
              <a:rPr lang="en-US" dirty="0"/>
              <a:t>/gemcitabine or </a:t>
            </a:r>
            <a:r>
              <a:rPr lang="en-US" dirty="0" err="1"/>
              <a:t>cisplatin</a:t>
            </a:r>
            <a:r>
              <a:rPr lang="en-US" dirty="0"/>
              <a:t>/gemcitabine therapy using a </a:t>
            </a:r>
            <a:r>
              <a:rPr lang="en-US" dirty="0" smtClean="0"/>
              <a:t>genomic based </a:t>
            </a:r>
            <a:r>
              <a:rPr lang="en-US" dirty="0"/>
              <a:t>platinum predictor to determine chemotherapy sensitivity and predict </a:t>
            </a:r>
            <a:r>
              <a:rPr lang="en-US" dirty="0" smtClean="0"/>
              <a:t>response to </a:t>
            </a:r>
            <a:r>
              <a:rPr lang="en-US" dirty="0"/>
              <a:t>chemotherapy for first-line therapy in advanced non-small cell lung cancer.”</a:t>
            </a:r>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11</a:t>
            </a:fld>
            <a:endParaRPr lang="en-US"/>
          </a:p>
        </p:txBody>
      </p:sp>
    </p:spTree>
    <p:extLst>
      <p:ext uri="{BB962C8B-B14F-4D97-AF65-F5344CB8AC3E}">
        <p14:creationId xmlns:p14="http://schemas.microsoft.com/office/powerpoint/2010/main" val="610229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r>
              <a:rPr lang="en-US" dirty="0" smtClean="0"/>
              <a:t>All of these claims were examined by </a:t>
            </a:r>
            <a:r>
              <a:rPr lang="en-US" dirty="0" err="1" smtClean="0"/>
              <a:t>Baggerly</a:t>
            </a:r>
            <a:r>
              <a:rPr lang="en-US" dirty="0" smtClean="0"/>
              <a:t>, </a:t>
            </a:r>
            <a:r>
              <a:rPr lang="en-US" dirty="0" err="1" smtClean="0"/>
              <a:t>Coombes</a:t>
            </a:r>
            <a:r>
              <a:rPr lang="en-US" dirty="0" smtClean="0"/>
              <a:t> and colleagues (2009) and found to be corrupted by data errors, methodological errors, and other problems to the extent that all of the apparent conclusions were actually unsupported by the data.</a:t>
            </a:r>
          </a:p>
          <a:p>
            <a:r>
              <a:rPr lang="en-US" dirty="0" smtClean="0"/>
              <a:t>These errors lay somewhere on the continuum from sloppiness to fraud.</a:t>
            </a:r>
          </a:p>
          <a:p>
            <a:r>
              <a:rPr lang="en-US" dirty="0" smtClean="0"/>
              <a:t>Nonetheless, it was difficult even with all this for </a:t>
            </a:r>
            <a:r>
              <a:rPr lang="en-US" dirty="0" err="1" smtClean="0"/>
              <a:t>Baggerly</a:t>
            </a:r>
            <a:r>
              <a:rPr lang="en-US" dirty="0" smtClean="0"/>
              <a:t> and </a:t>
            </a:r>
            <a:r>
              <a:rPr lang="en-US" dirty="0" err="1" smtClean="0"/>
              <a:t>Coombes</a:t>
            </a:r>
            <a:r>
              <a:rPr lang="en-US" dirty="0" smtClean="0"/>
              <a:t> to attract enough attention to stop the trial.</a:t>
            </a:r>
          </a:p>
          <a:p>
            <a:r>
              <a:rPr lang="en-US" dirty="0" smtClean="0"/>
              <a:t>Duke carried out a secret internal review and then restarted the trial.</a:t>
            </a:r>
          </a:p>
          <a:p>
            <a:endParaRPr lang="en-US" dirty="0"/>
          </a:p>
        </p:txBody>
      </p:sp>
      <p:sp>
        <p:nvSpPr>
          <p:cNvPr id="2" name="Date Placeholder 1"/>
          <p:cNvSpPr>
            <a:spLocks noGrp="1"/>
          </p:cNvSpPr>
          <p:nvPr>
            <p:ph type="dt" sz="half" idx="10"/>
          </p:nvPr>
        </p:nvSpPr>
        <p:spPr/>
        <p:txBody>
          <a:bodyPr/>
          <a:lstStyle/>
          <a:p>
            <a:r>
              <a:rPr lang="en-US" smtClean="0"/>
              <a:t>May 19, 2015</a:t>
            </a:r>
            <a:endParaRPr lang="en-US"/>
          </a:p>
        </p:txBody>
      </p:sp>
      <p:sp>
        <p:nvSpPr>
          <p:cNvPr id="4" name="Footer Placeholder 3"/>
          <p:cNvSpPr>
            <a:spLocks noGrp="1"/>
          </p:cNvSpPr>
          <p:nvPr>
            <p:ph type="ftr" sz="quarter" idx="11"/>
          </p:nvPr>
        </p:nvSpPr>
        <p:spPr/>
        <p:txBody>
          <a:bodyPr/>
          <a:lstStyle/>
          <a:p>
            <a:r>
              <a:rPr lang="en-US" smtClean="0"/>
              <a:t>SPH 247 Statistical Analysis of Laboratory Data</a:t>
            </a:r>
            <a:endParaRPr lang="en-US"/>
          </a:p>
        </p:txBody>
      </p:sp>
      <p:sp>
        <p:nvSpPr>
          <p:cNvPr id="5" name="Slide Number Placeholder 4"/>
          <p:cNvSpPr>
            <a:spLocks noGrp="1"/>
          </p:cNvSpPr>
          <p:nvPr>
            <p:ph type="sldNum" sz="quarter" idx="12"/>
          </p:nvPr>
        </p:nvSpPr>
        <p:spPr/>
        <p:txBody>
          <a:bodyPr/>
          <a:lstStyle/>
          <a:p>
            <a:fld id="{67C770FC-210C-443F-8442-C8D6040E686F}" type="slidenum">
              <a:rPr lang="en-US" smtClean="0"/>
              <a:t>12</a:t>
            </a:fld>
            <a:endParaRPr lang="en-US"/>
          </a:p>
        </p:txBody>
      </p:sp>
    </p:spTree>
    <p:extLst>
      <p:ext uri="{BB962C8B-B14F-4D97-AF65-F5344CB8AC3E}">
        <p14:creationId xmlns:p14="http://schemas.microsoft.com/office/powerpoint/2010/main" val="2091905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a:t>
            </a:r>
            <a:endParaRPr lang="en-US" dirty="0"/>
          </a:p>
        </p:txBody>
      </p:sp>
      <p:sp>
        <p:nvSpPr>
          <p:cNvPr id="3" name="Content Placeholder 2"/>
          <p:cNvSpPr>
            <a:spLocks noGrp="1"/>
          </p:cNvSpPr>
          <p:nvPr>
            <p:ph idx="1"/>
          </p:nvPr>
        </p:nvSpPr>
        <p:spPr/>
        <p:txBody>
          <a:bodyPr/>
          <a:lstStyle/>
          <a:p>
            <a:r>
              <a:rPr lang="en-US" dirty="0"/>
              <a:t>It was only when Dr. </a:t>
            </a:r>
            <a:r>
              <a:rPr lang="en-US" dirty="0" err="1"/>
              <a:t>Potti</a:t>
            </a:r>
            <a:r>
              <a:rPr lang="en-US" dirty="0"/>
              <a:t> was found to have claimed fraudulently on his CV that he was a Rhodes scholar that the trial was stopped.</a:t>
            </a:r>
          </a:p>
          <a:p>
            <a:r>
              <a:rPr lang="en-US" dirty="0"/>
              <a:t>Four major papers were retracted and </a:t>
            </a:r>
            <a:r>
              <a:rPr lang="en-US" dirty="0" err="1"/>
              <a:t>Potti</a:t>
            </a:r>
            <a:r>
              <a:rPr lang="en-US" dirty="0"/>
              <a:t> lost his position</a:t>
            </a:r>
            <a:r>
              <a:rPr lang="en-US" dirty="0" smtClean="0"/>
              <a:t>.</a:t>
            </a:r>
          </a:p>
          <a:p>
            <a:r>
              <a:rPr lang="en-US" dirty="0" err="1" smtClean="0"/>
              <a:t>Baggerly</a:t>
            </a:r>
            <a:r>
              <a:rPr lang="en-US" dirty="0" smtClean="0"/>
              <a:t> and </a:t>
            </a:r>
            <a:r>
              <a:rPr lang="en-US" dirty="0" err="1" smtClean="0"/>
              <a:t>Coombes</a:t>
            </a:r>
            <a:r>
              <a:rPr lang="en-US" dirty="0" smtClean="0"/>
              <a:t> were proved correct in every particular.</a:t>
            </a:r>
          </a:p>
          <a:p>
            <a:r>
              <a:rPr lang="en-US" dirty="0" smtClean="0"/>
              <a:t>The systems of review for publication and internal review at Duke were both proved to be deeply flawed.</a:t>
            </a:r>
            <a:endParaRPr lang="en-US" dirty="0"/>
          </a:p>
          <a:p>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13</a:t>
            </a:fld>
            <a:endParaRPr lang="en-US"/>
          </a:p>
        </p:txBody>
      </p:sp>
    </p:spTree>
    <p:extLst>
      <p:ext uri="{BB962C8B-B14F-4D97-AF65-F5344CB8AC3E}">
        <p14:creationId xmlns:p14="http://schemas.microsoft.com/office/powerpoint/2010/main" val="1563721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Complex and/or large data require great care and often sophisticated analysis, and trained statisticians specialized in the area should always be involved.</a:t>
            </a:r>
          </a:p>
          <a:p>
            <a:r>
              <a:rPr lang="en-US" dirty="0" smtClean="0"/>
              <a:t>Reproducible research is vital. Ideally, the raw data, and all the code required should be made public on publication so that the data fed into the program yields the results in the paper.</a:t>
            </a:r>
          </a:p>
          <a:p>
            <a:r>
              <a:rPr lang="en-US" dirty="0" smtClean="0"/>
              <a:t>Journals need to take seriously disputes over serious errors, and not treat them as “cat fights”, aka dueling statisticians.</a:t>
            </a:r>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14</a:t>
            </a:fld>
            <a:endParaRPr lang="en-US"/>
          </a:p>
        </p:txBody>
      </p:sp>
    </p:spTree>
    <p:extLst>
      <p:ext uri="{BB962C8B-B14F-4D97-AF65-F5344CB8AC3E}">
        <p14:creationId xmlns:p14="http://schemas.microsoft.com/office/powerpoint/2010/main" val="3486271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Ionnidis</a:t>
            </a:r>
            <a:r>
              <a:rPr lang="en-US" dirty="0" smtClean="0"/>
              <a:t> et al. (2009) showed that of 18 microarray articles examined from Nature Genetics, a top journal, only 2 could be reproduced in full, 6 could be reproduced in part with some discrepancies, and 10 could not be reproduced at all.</a:t>
            </a:r>
          </a:p>
          <a:p>
            <a:r>
              <a:rPr lang="en-US" dirty="0" smtClean="0"/>
              <a:t>Steen (2011, J. Medical Ethics) showed that between 2000 and 2010, at least 80,000 patients had been in clinical trials based on research that was incorrect and later retracted, so the Duke case is not an isolated instance.</a:t>
            </a:r>
          </a:p>
          <a:p>
            <a:r>
              <a:rPr lang="en-US" dirty="0" smtClean="0"/>
              <a:t>Personalized medicine has great potential, but only if the research is conducted with great care.</a:t>
            </a:r>
          </a:p>
          <a:p>
            <a:r>
              <a:rPr lang="en-US" dirty="0" smtClean="0"/>
              <a:t>Most things that are tried (in any field) don’t work, so persistence </a:t>
            </a:r>
            <a:r>
              <a:rPr lang="en-US" smtClean="0"/>
              <a:t>is required.</a:t>
            </a:r>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15</a:t>
            </a:fld>
            <a:endParaRPr lang="en-US"/>
          </a:p>
        </p:txBody>
      </p:sp>
    </p:spTree>
    <p:extLst>
      <p:ext uri="{BB962C8B-B14F-4D97-AF65-F5344CB8AC3E}">
        <p14:creationId xmlns:p14="http://schemas.microsoft.com/office/powerpoint/2010/main" val="3270107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Personalized Medicine</a:t>
            </a:r>
            <a:endParaRPr lang="en-US" dirty="0"/>
          </a:p>
        </p:txBody>
      </p:sp>
      <p:sp>
        <p:nvSpPr>
          <p:cNvPr id="3" name="Content Placeholder 2"/>
          <p:cNvSpPr>
            <a:spLocks noGrp="1"/>
          </p:cNvSpPr>
          <p:nvPr>
            <p:ph idx="1"/>
          </p:nvPr>
        </p:nvSpPr>
        <p:spPr/>
        <p:txBody>
          <a:bodyPr>
            <a:normAutofit fontScale="92500"/>
          </a:bodyPr>
          <a:lstStyle/>
          <a:p>
            <a:r>
              <a:rPr lang="en-US" dirty="0" smtClean="0"/>
              <a:t>Most medical research is focused on groups of patients with (supposedly) similar conditions.</a:t>
            </a:r>
          </a:p>
          <a:p>
            <a:r>
              <a:rPr lang="en-US" dirty="0" smtClean="0"/>
              <a:t>An example would be a clinical trial to help decide if chemotherapy is helpful after surgery for stage I and stage II gastric cancer patients.</a:t>
            </a:r>
          </a:p>
          <a:p>
            <a:r>
              <a:rPr lang="en-US" dirty="0" smtClean="0"/>
              <a:t>Personalized medicine </a:t>
            </a:r>
            <a:r>
              <a:rPr lang="en-US" dirty="0" smtClean="0"/>
              <a:t>(=Precision Medicine) would </a:t>
            </a:r>
            <a:r>
              <a:rPr lang="en-US" dirty="0" smtClean="0"/>
              <a:t>mean making this decision for each patient separately, based on (usually) genetic, genomic, or biomarker data.</a:t>
            </a:r>
          </a:p>
          <a:p>
            <a:r>
              <a:rPr lang="en-US" dirty="0" smtClean="0"/>
              <a:t>Although this sounds like a good idea, implementation is very difficult and has been achieved only in a few cases.</a:t>
            </a:r>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2</a:t>
            </a:fld>
            <a:endParaRPr lang="en-US"/>
          </a:p>
        </p:txBody>
      </p:sp>
    </p:spTree>
    <p:extLst>
      <p:ext uri="{BB962C8B-B14F-4D97-AF65-F5344CB8AC3E}">
        <p14:creationId xmlns:p14="http://schemas.microsoft.com/office/powerpoint/2010/main" val="586203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Cancer</a:t>
            </a:r>
            <a:endParaRPr lang="en-US" dirty="0"/>
          </a:p>
        </p:txBody>
      </p:sp>
      <p:sp>
        <p:nvSpPr>
          <p:cNvPr id="3" name="Content Placeholder 2"/>
          <p:cNvSpPr>
            <a:spLocks noGrp="1"/>
          </p:cNvSpPr>
          <p:nvPr>
            <p:ph idx="1"/>
          </p:nvPr>
        </p:nvSpPr>
        <p:spPr/>
        <p:txBody>
          <a:bodyPr>
            <a:normAutofit lnSpcReduction="10000"/>
          </a:bodyPr>
          <a:lstStyle/>
          <a:p>
            <a:r>
              <a:rPr lang="en-US" dirty="0" smtClean="0"/>
              <a:t>Mutations in the tumor suppressor genes BRACA1 and BRACA2 are associated with elevated risk of breast cancer.</a:t>
            </a:r>
          </a:p>
          <a:p>
            <a:r>
              <a:rPr lang="en-US" dirty="0" smtClean="0"/>
              <a:t>Breast tumors can be evaluated by several markers that affect treatment and prognosis.</a:t>
            </a:r>
          </a:p>
          <a:p>
            <a:r>
              <a:rPr lang="en-US" dirty="0" smtClean="0"/>
              <a:t>Estrogen/progesterone receptor (ER/PR) tumors can be treated with </a:t>
            </a:r>
            <a:r>
              <a:rPr lang="en-US" dirty="0" err="1" smtClean="0"/>
              <a:t>tamoxifen</a:t>
            </a:r>
            <a:r>
              <a:rPr lang="en-US" dirty="0" smtClean="0"/>
              <a:t> or aromatase inhibitors.</a:t>
            </a:r>
          </a:p>
          <a:p>
            <a:r>
              <a:rPr lang="en-US" dirty="0" smtClean="0"/>
              <a:t>Her2/</a:t>
            </a:r>
            <a:r>
              <a:rPr lang="en-US" dirty="0" err="1" smtClean="0"/>
              <a:t>neu</a:t>
            </a:r>
            <a:r>
              <a:rPr lang="en-US" dirty="0" smtClean="0"/>
              <a:t> positive can be treated with Herceptin and related drugs.</a:t>
            </a:r>
          </a:p>
          <a:p>
            <a:r>
              <a:rPr lang="en-US" dirty="0" smtClean="0"/>
              <a:t>Triple negative tumors can be treated only with standard, less targeted chemotherapy.</a:t>
            </a:r>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3</a:t>
            </a:fld>
            <a:endParaRPr lang="en-US"/>
          </a:p>
        </p:txBody>
      </p:sp>
    </p:spTree>
    <p:extLst>
      <p:ext uri="{BB962C8B-B14F-4D97-AF65-F5344CB8AC3E}">
        <p14:creationId xmlns:p14="http://schemas.microsoft.com/office/powerpoint/2010/main" val="1844288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Personalized Medicine Successes</a:t>
            </a:r>
            <a:endParaRPr lang="en-US" dirty="0"/>
          </a:p>
        </p:txBody>
      </p:sp>
      <p:sp>
        <p:nvSpPr>
          <p:cNvPr id="3" name="Content Placeholder 2"/>
          <p:cNvSpPr>
            <a:spLocks noGrp="1"/>
          </p:cNvSpPr>
          <p:nvPr>
            <p:ph idx="1"/>
          </p:nvPr>
        </p:nvSpPr>
        <p:spPr/>
        <p:txBody>
          <a:bodyPr/>
          <a:lstStyle/>
          <a:p>
            <a:r>
              <a:rPr lang="en-US" dirty="0" smtClean="0"/>
              <a:t>Treatment of breast cancer depends not only on the stage, but also on genetic characteristics of the tumor.</a:t>
            </a:r>
          </a:p>
          <a:p>
            <a:r>
              <a:rPr lang="en-US" dirty="0" smtClean="0"/>
              <a:t>This type of personalized medicine has been successful in cases in which the molecular mechanisms are well understood.</a:t>
            </a:r>
          </a:p>
          <a:p>
            <a:r>
              <a:rPr lang="en-US" dirty="0" smtClean="0"/>
              <a:t>Other successes come from sequencing the tumor genome and looking for mutations in genes that relate to specific therapies.</a:t>
            </a:r>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4</a:t>
            </a:fld>
            <a:endParaRPr lang="en-US"/>
          </a:p>
        </p:txBody>
      </p:sp>
    </p:spTree>
    <p:extLst>
      <p:ext uri="{BB962C8B-B14F-4D97-AF65-F5344CB8AC3E}">
        <p14:creationId xmlns:p14="http://schemas.microsoft.com/office/powerpoint/2010/main" val="2743394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Search for Criteria</a:t>
            </a:r>
            <a:endParaRPr lang="en-US" dirty="0"/>
          </a:p>
        </p:txBody>
      </p:sp>
      <p:sp>
        <p:nvSpPr>
          <p:cNvPr id="3" name="Content Placeholder 2"/>
          <p:cNvSpPr>
            <a:spLocks noGrp="1"/>
          </p:cNvSpPr>
          <p:nvPr>
            <p:ph idx="1"/>
          </p:nvPr>
        </p:nvSpPr>
        <p:spPr/>
        <p:txBody>
          <a:bodyPr/>
          <a:lstStyle/>
          <a:p>
            <a:r>
              <a:rPr lang="en-US" dirty="0" smtClean="0"/>
              <a:t>Much of the research in personalized medicine depends on gathering large amounts of information about patients and correlating the information with outcome, with response to therapy, or with diagnosis.</a:t>
            </a:r>
          </a:p>
          <a:p>
            <a:r>
              <a:rPr lang="en-US" dirty="0" smtClean="0"/>
              <a:t>For example, one may test serum or tissue samples using a gene expression array, which can have as many as 50,000 measurements.</a:t>
            </a:r>
          </a:p>
          <a:p>
            <a:r>
              <a:rPr lang="en-US" dirty="0" smtClean="0"/>
              <a:t>Sequencing transcripts or the genome of the patient or of a tumor also can yield tens of thousands of measurements.</a:t>
            </a:r>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5</a:t>
            </a:fld>
            <a:endParaRPr lang="en-US"/>
          </a:p>
        </p:txBody>
      </p:sp>
    </p:spTree>
    <p:extLst>
      <p:ext uri="{BB962C8B-B14F-4D97-AF65-F5344CB8AC3E}">
        <p14:creationId xmlns:p14="http://schemas.microsoft.com/office/powerpoint/2010/main" val="1060241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Scale</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Oncotype</a:t>
            </a:r>
            <a:r>
              <a:rPr lang="en-US" dirty="0" smtClean="0"/>
              <a:t> DX is a proprietary predictive signature based on the levels of 21 transcripts which supposedly predicts the risk of recurrence in breast cancer.</a:t>
            </a:r>
          </a:p>
          <a:p>
            <a:r>
              <a:rPr lang="en-US" dirty="0" smtClean="0"/>
              <a:t>It was derived from 250 candidate genes in a trial of 400 patients. The number of sets of 21 genes from 250 is 2×10</a:t>
            </a:r>
            <a:r>
              <a:rPr lang="en-US" baseline="30000" dirty="0" smtClean="0"/>
              <a:t>30</a:t>
            </a:r>
            <a:r>
              <a:rPr lang="en-US" dirty="0" smtClean="0"/>
              <a:t>, which is a large number (larger than a trillion </a:t>
            </a:r>
            <a:r>
              <a:rPr lang="en-US" dirty="0" err="1" smtClean="0"/>
              <a:t>trillion</a:t>
            </a:r>
            <a:r>
              <a:rPr lang="en-US" dirty="0" smtClean="0"/>
              <a:t>, which is only 2×10</a:t>
            </a:r>
            <a:r>
              <a:rPr lang="en-US" baseline="30000" dirty="0" smtClean="0"/>
              <a:t>24</a:t>
            </a:r>
          </a:p>
          <a:p>
            <a:r>
              <a:rPr lang="en-US" dirty="0" smtClean="0"/>
              <a:t>The number of gene sets of 21 or fewer is larger by a factor of 2 million</a:t>
            </a:r>
          </a:p>
          <a:p>
            <a:r>
              <a:rPr lang="en-US" dirty="0" smtClean="0"/>
              <a:t>If the genes had been selected from the full array of 25,000 to 50,000, the number is 10</a:t>
            </a:r>
            <a:r>
              <a:rPr lang="en-US" baseline="30000" dirty="0" smtClean="0"/>
              <a:t>72</a:t>
            </a:r>
            <a:r>
              <a:rPr lang="en-US" dirty="0" smtClean="0"/>
              <a:t> to 10</a:t>
            </a:r>
            <a:r>
              <a:rPr lang="en-US" baseline="30000" dirty="0" smtClean="0"/>
              <a:t>79</a:t>
            </a:r>
            <a:r>
              <a:rPr lang="en-US" dirty="0" smtClean="0"/>
              <a:t>, nearly the number of particles in the universe.</a:t>
            </a:r>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6</a:t>
            </a:fld>
            <a:endParaRPr lang="en-US"/>
          </a:p>
        </p:txBody>
      </p:sp>
    </p:spTree>
    <p:extLst>
      <p:ext uri="{BB962C8B-B14F-4D97-AF65-F5344CB8AC3E}">
        <p14:creationId xmlns:p14="http://schemas.microsoft.com/office/powerpoint/2010/main" val="64271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2688"/>
            <a:ext cx="8229600" cy="667512"/>
          </a:xfrm>
        </p:spPr>
        <p:txBody>
          <a:bodyPr>
            <a:normAutofit/>
          </a:bodyPr>
          <a:lstStyle/>
          <a:p>
            <a:r>
              <a:rPr lang="en-US" sz="4000" dirty="0" smtClean="0"/>
              <a:t>Biomarkers for </a:t>
            </a:r>
            <a:r>
              <a:rPr lang="en-US" sz="4000" dirty="0"/>
              <a:t>P</a:t>
            </a:r>
            <a:r>
              <a:rPr lang="en-US" sz="4000" dirty="0" smtClean="0"/>
              <a:t>ersonalized Medicine</a:t>
            </a:r>
            <a:endParaRPr lang="en-US" sz="4000" dirty="0"/>
          </a:p>
        </p:txBody>
      </p:sp>
      <p:sp>
        <p:nvSpPr>
          <p:cNvPr id="3" name="Content Placeholder 2"/>
          <p:cNvSpPr>
            <a:spLocks noGrp="1"/>
          </p:cNvSpPr>
          <p:nvPr>
            <p:ph idx="1"/>
          </p:nvPr>
        </p:nvSpPr>
        <p:spPr/>
        <p:txBody>
          <a:bodyPr/>
          <a:lstStyle/>
          <a:p>
            <a:r>
              <a:rPr lang="en-US" dirty="0" smtClean="0"/>
              <a:t>Without exercising very great care, when one starts with 50,000 measurements on each patient, there is a large chance of accidental correlations that will not extend to a new group of patients, and is thus useless.</a:t>
            </a:r>
          </a:p>
          <a:p>
            <a:r>
              <a:rPr lang="en-US" dirty="0" smtClean="0"/>
              <a:t>We understand much about methods for preventing false discoveries, but there is still much to learn.</a:t>
            </a:r>
          </a:p>
          <a:p>
            <a:r>
              <a:rPr lang="en-US" dirty="0" smtClean="0"/>
              <a:t>It seems that many to most studies that purport to make such discoveries are not ever validated, and perhaps cannot be.</a:t>
            </a:r>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7</a:t>
            </a:fld>
            <a:endParaRPr lang="en-US"/>
          </a:p>
        </p:txBody>
      </p:sp>
    </p:spTree>
    <p:extLst>
      <p:ext uri="{BB962C8B-B14F-4D97-AF65-F5344CB8AC3E}">
        <p14:creationId xmlns:p14="http://schemas.microsoft.com/office/powerpoint/2010/main" val="4198953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a:t>
            </a:r>
            <a:r>
              <a:rPr lang="en-US" dirty="0"/>
              <a:t>D</a:t>
            </a:r>
            <a:r>
              <a:rPr lang="en-US" dirty="0" smtClean="0"/>
              <a:t>iagnostic Markers</a:t>
            </a:r>
            <a:endParaRPr lang="en-US" dirty="0"/>
          </a:p>
        </p:txBody>
      </p:sp>
      <p:sp>
        <p:nvSpPr>
          <p:cNvPr id="3" name="Content Placeholder 2"/>
          <p:cNvSpPr>
            <a:spLocks noGrp="1"/>
          </p:cNvSpPr>
          <p:nvPr>
            <p:ph idx="1"/>
          </p:nvPr>
        </p:nvSpPr>
        <p:spPr/>
        <p:txBody>
          <a:bodyPr>
            <a:normAutofit lnSpcReduction="10000"/>
          </a:bodyPr>
          <a:lstStyle/>
          <a:p>
            <a:r>
              <a:rPr lang="en-US" dirty="0" smtClean="0"/>
              <a:t>Many studies use a comparison group that is essentially arbitrary and may differ from the patients in many ways other than the disease.</a:t>
            </a:r>
          </a:p>
          <a:p>
            <a:r>
              <a:rPr lang="en-US" dirty="0" smtClean="0"/>
              <a:t>Only effects that are so large that they could not be due to measured or unmeasured differences in the groups can be trusted.</a:t>
            </a:r>
          </a:p>
          <a:p>
            <a:r>
              <a:rPr lang="en-US" dirty="0" smtClean="0"/>
              <a:t>These almost never occur, since effects that large likely would already have been discovered.</a:t>
            </a:r>
          </a:p>
          <a:p>
            <a:r>
              <a:rPr lang="en-US" dirty="0" smtClean="0"/>
              <a:t>These and other biomarker studies are only convincing when repeatedly replicated in different settings by different investigators.</a:t>
            </a:r>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8</a:t>
            </a:fld>
            <a:endParaRPr lang="en-US"/>
          </a:p>
        </p:txBody>
      </p:sp>
    </p:spTree>
    <p:extLst>
      <p:ext uri="{BB962C8B-B14F-4D97-AF65-F5344CB8AC3E}">
        <p14:creationId xmlns:p14="http://schemas.microsoft.com/office/powerpoint/2010/main" val="3392312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Standards</a:t>
            </a:r>
            <a:endParaRPr lang="en-US" dirty="0"/>
          </a:p>
        </p:txBody>
      </p:sp>
      <p:sp>
        <p:nvSpPr>
          <p:cNvPr id="3" name="Content Placeholder 2"/>
          <p:cNvSpPr>
            <a:spLocks noGrp="1"/>
          </p:cNvSpPr>
          <p:nvPr>
            <p:ph idx="1"/>
          </p:nvPr>
        </p:nvSpPr>
        <p:spPr/>
        <p:txBody>
          <a:bodyPr/>
          <a:lstStyle/>
          <a:p>
            <a:r>
              <a:rPr lang="en-US" dirty="0" smtClean="0"/>
              <a:t>The most believable studies start with a cohort containing the groups who will eventually develop, as the disease is diagnosed, or as the treatment is successful or unsuccessful.</a:t>
            </a:r>
          </a:p>
          <a:p>
            <a:r>
              <a:rPr lang="en-US" dirty="0" smtClean="0"/>
              <a:t>Ideally, the measurements are taken before the outcomes are known.</a:t>
            </a:r>
          </a:p>
          <a:p>
            <a:r>
              <a:rPr lang="en-US" dirty="0" smtClean="0"/>
              <a:t>Any candidate predictor is later validated blind.</a:t>
            </a:r>
            <a:endParaRPr lang="en-US" dirty="0"/>
          </a:p>
        </p:txBody>
      </p:sp>
      <p:sp>
        <p:nvSpPr>
          <p:cNvPr id="4" name="Date Placeholder 3"/>
          <p:cNvSpPr>
            <a:spLocks noGrp="1"/>
          </p:cNvSpPr>
          <p:nvPr>
            <p:ph type="dt" sz="half" idx="10"/>
          </p:nvPr>
        </p:nvSpPr>
        <p:spPr/>
        <p:txBody>
          <a:bodyPr/>
          <a:lstStyle/>
          <a:p>
            <a:r>
              <a:rPr lang="en-US" smtClean="0"/>
              <a:t>May 19, 2015</a:t>
            </a:r>
            <a:endParaRPr lang="en-US"/>
          </a:p>
        </p:txBody>
      </p:sp>
      <p:sp>
        <p:nvSpPr>
          <p:cNvPr id="5" name="Footer Placeholder 4"/>
          <p:cNvSpPr>
            <a:spLocks noGrp="1"/>
          </p:cNvSpPr>
          <p:nvPr>
            <p:ph type="ftr" sz="quarter" idx="11"/>
          </p:nvPr>
        </p:nvSpPr>
        <p:spPr/>
        <p:txBody>
          <a:bodyPr/>
          <a:lstStyle/>
          <a:p>
            <a:r>
              <a:rPr lang="en-US" smtClean="0"/>
              <a:t>SPH 247 Statistical Analysis of Laboratory Data</a:t>
            </a:r>
            <a:endParaRPr lang="en-US"/>
          </a:p>
        </p:txBody>
      </p:sp>
      <p:sp>
        <p:nvSpPr>
          <p:cNvPr id="6" name="Slide Number Placeholder 5"/>
          <p:cNvSpPr>
            <a:spLocks noGrp="1"/>
          </p:cNvSpPr>
          <p:nvPr>
            <p:ph type="sldNum" sz="quarter" idx="12"/>
          </p:nvPr>
        </p:nvSpPr>
        <p:spPr/>
        <p:txBody>
          <a:bodyPr/>
          <a:lstStyle/>
          <a:p>
            <a:fld id="{67C770FC-210C-443F-8442-C8D6040E686F}" type="slidenum">
              <a:rPr lang="en-US" smtClean="0"/>
              <a:t>9</a:t>
            </a:fld>
            <a:endParaRPr lang="en-US"/>
          </a:p>
        </p:txBody>
      </p:sp>
    </p:spTree>
    <p:extLst>
      <p:ext uri="{BB962C8B-B14F-4D97-AF65-F5344CB8AC3E}">
        <p14:creationId xmlns:p14="http://schemas.microsoft.com/office/powerpoint/2010/main" val="2294209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885</TotalTime>
  <Words>1416</Words>
  <Application>Microsoft Office PowerPoint</Application>
  <PresentationFormat>On-screen Show (4:3)</PresentationFormat>
  <Paragraphs>115</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Constantia</vt:lpstr>
      <vt:lpstr>Wingdings 2</vt:lpstr>
      <vt:lpstr>Flow</vt:lpstr>
      <vt:lpstr>Challenges of Using  High-Throughput Assay Data to Improve Personalized Medicine</vt:lpstr>
      <vt:lpstr>Personalized Medicine</vt:lpstr>
      <vt:lpstr>Breast Cancer</vt:lpstr>
      <vt:lpstr>Personalized Medicine Successes</vt:lpstr>
      <vt:lpstr>The Search for Criteria</vt:lpstr>
      <vt:lpstr>The Problem of Scale</vt:lpstr>
      <vt:lpstr>Biomarkers for Personalized Medicine</vt:lpstr>
      <vt:lpstr>Rules for Diagnostic Markers</vt:lpstr>
      <vt:lpstr>Design Standards</vt:lpstr>
      <vt:lpstr>What is Needed for Valid Studies</vt:lpstr>
      <vt:lpstr>A Bad Example from Duke</vt:lpstr>
      <vt:lpstr>PowerPoint Presentation</vt:lpstr>
      <vt:lpstr>Outcome</vt:lpstr>
      <vt:lpstr>Conclusions</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Biology:  In vivo, in vitro, and in silico</dc:title>
  <dc:creator>David Rocke</dc:creator>
  <cp:lastModifiedBy>David Rocke</cp:lastModifiedBy>
  <cp:revision>22</cp:revision>
  <dcterms:created xsi:type="dcterms:W3CDTF">2008-06-09T15:18:58Z</dcterms:created>
  <dcterms:modified xsi:type="dcterms:W3CDTF">2015-05-17T01:44:51Z</dcterms:modified>
</cp:coreProperties>
</file>